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463" r:id="rId2"/>
    <p:sldId id="465" r:id="rId3"/>
    <p:sldId id="466" r:id="rId4"/>
    <p:sldId id="467" r:id="rId5"/>
    <p:sldId id="469" r:id="rId6"/>
    <p:sldId id="470" r:id="rId7"/>
    <p:sldId id="471" r:id="rId8"/>
    <p:sldId id="500" r:id="rId9"/>
    <p:sldId id="497" r:id="rId10"/>
    <p:sldId id="359" r:id="rId11"/>
    <p:sldId id="498" r:id="rId12"/>
    <p:sldId id="372" r:id="rId13"/>
    <p:sldId id="366" r:id="rId14"/>
    <p:sldId id="368" r:id="rId15"/>
    <p:sldId id="371" r:id="rId16"/>
    <p:sldId id="370" r:id="rId17"/>
    <p:sldId id="478" r:id="rId18"/>
    <p:sldId id="477" r:id="rId19"/>
    <p:sldId id="479" r:id="rId20"/>
    <p:sldId id="480" r:id="rId21"/>
    <p:sldId id="481" r:id="rId22"/>
    <p:sldId id="272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492" r:id="rId34"/>
    <p:sldId id="286" r:id="rId35"/>
    <p:sldId id="499" r:id="rId36"/>
    <p:sldId id="494" r:id="rId37"/>
    <p:sldId id="502" r:id="rId38"/>
    <p:sldId id="50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C0DE-6F49-483A-A911-AE75009B215A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9126-B4EF-45AE-ADEB-CC37C6D91E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31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7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8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7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4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1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2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0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2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9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9BEF-8DC4-4035-ADC3-466348D4D0B8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7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491880" y="36701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cs typeface="Aharoni" panose="02010803020104030203" pitchFamily="2" charset="-79"/>
              </a:rPr>
              <a:t>Adsorptie</a:t>
            </a:r>
          </a:p>
        </p:txBody>
      </p:sp>
    </p:spTree>
    <p:extLst>
      <p:ext uri="{BB962C8B-B14F-4D97-AF65-F5344CB8AC3E}">
        <p14:creationId xmlns:p14="http://schemas.microsoft.com/office/powerpoint/2010/main" val="12650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152"/>
            <a:ext cx="9252520" cy="69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355975" y="1268760"/>
            <a:ext cx="48965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Papier:  stationaire fase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Loopvloeistof: mobiele fase</a:t>
            </a:r>
          </a:p>
        </p:txBody>
      </p:sp>
    </p:spTree>
    <p:extLst>
      <p:ext uri="{BB962C8B-B14F-4D97-AF65-F5344CB8AC3E}">
        <p14:creationId xmlns:p14="http://schemas.microsoft.com/office/powerpoint/2010/main" val="27442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 bwMode="auto">
          <a:xfrm>
            <a:off x="-13184" y="0"/>
            <a:ext cx="915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 bwMode="auto">
          <a:xfrm>
            <a:off x="-13184" y="0"/>
            <a:ext cx="915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FE6BAF0-AF62-4401-8EA0-67DE632DDBD7}"/>
              </a:ext>
            </a:extLst>
          </p:cNvPr>
          <p:cNvSpPr txBox="1"/>
          <p:nvPr/>
        </p:nvSpPr>
        <p:spPr>
          <a:xfrm>
            <a:off x="4592149" y="417820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zuivere stof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C4BF53-25DA-41F3-AE47-CCF147AE6AC3}"/>
              </a:ext>
            </a:extLst>
          </p:cNvPr>
          <p:cNvSpPr txBox="1"/>
          <p:nvPr/>
        </p:nvSpPr>
        <p:spPr>
          <a:xfrm>
            <a:off x="3782193" y="2492896"/>
            <a:ext cx="2034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mengsel</a:t>
            </a: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BE4854A-906B-48C0-BE63-4FDEFA455B9D}"/>
              </a:ext>
            </a:extLst>
          </p:cNvPr>
          <p:cNvCxnSpPr>
            <a:cxnSpLocks/>
          </p:cNvCxnSpPr>
          <p:nvPr/>
        </p:nvCxnSpPr>
        <p:spPr>
          <a:xfrm>
            <a:off x="3348913" y="2744924"/>
            <a:ext cx="473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D6D8843-6699-4C7F-BB76-5EF85BF557EF}"/>
              </a:ext>
            </a:extLst>
          </p:cNvPr>
          <p:cNvCxnSpPr>
            <a:cxnSpLocks/>
          </p:cNvCxnSpPr>
          <p:nvPr/>
        </p:nvCxnSpPr>
        <p:spPr>
          <a:xfrm>
            <a:off x="4211960" y="4446000"/>
            <a:ext cx="4320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1907704" y="836713"/>
            <a:ext cx="2291088" cy="5406659"/>
            <a:chOff x="2620" y="11342"/>
            <a:chExt cx="1206" cy="2846"/>
          </a:xfrm>
        </p:grpSpPr>
        <p:pic>
          <p:nvPicPr>
            <p:cNvPr id="3" name="Afbeelding 2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2731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 t="5975" r="59764" b="8437"/>
            <a:stretch>
              <a:fillRect/>
            </a:stretch>
          </p:blipFill>
          <p:spPr bwMode="auto">
            <a:xfrm>
              <a:off x="2924" y="11342"/>
              <a:ext cx="749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2784" y="12777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943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1907704" y="836713"/>
            <a:ext cx="2291088" cy="5406659"/>
            <a:chOff x="2620" y="11342"/>
            <a:chExt cx="1206" cy="2846"/>
          </a:xfrm>
        </p:grpSpPr>
        <p:pic>
          <p:nvPicPr>
            <p:cNvPr id="3" name="Afbeelding 2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2731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 t="5975" r="59764" b="8437"/>
            <a:stretch>
              <a:fillRect/>
            </a:stretch>
          </p:blipFill>
          <p:spPr bwMode="auto">
            <a:xfrm>
              <a:off x="2924" y="11342"/>
              <a:ext cx="749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2784" y="12777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2559362" y="983928"/>
            <a:ext cx="61976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papier                                                </a:t>
            </a:r>
            <a:r>
              <a:rPr lang="nl-NL" sz="2400" dirty="0">
                <a:solidFill>
                  <a:schemeClr val="bg1"/>
                </a:solidFill>
              </a:rPr>
              <a:t>vloeistofniveau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				      gescheiden </a:t>
            </a:r>
          </a:p>
          <a:p>
            <a:r>
              <a:rPr lang="nl-NL" sz="2400" dirty="0">
                <a:solidFill>
                  <a:schemeClr val="bg1"/>
                </a:solidFill>
              </a:rPr>
              <a:t>				      bestanddelen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				      van de inkt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3600" dirty="0"/>
          </a:p>
          <a:p>
            <a:r>
              <a:rPr lang="nl-NL" sz="2400" dirty="0"/>
              <a:t>      inkt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148962" y="5699053"/>
            <a:ext cx="180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loopvloeistof</a:t>
            </a:r>
          </a:p>
        </p:txBody>
      </p:sp>
    </p:spTree>
    <p:extLst>
      <p:ext uri="{BB962C8B-B14F-4D97-AF65-F5344CB8AC3E}">
        <p14:creationId xmlns:p14="http://schemas.microsoft.com/office/powerpoint/2010/main" val="29321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1907704" y="836712"/>
            <a:ext cx="5256584" cy="5433255"/>
            <a:chOff x="2620" y="11342"/>
            <a:chExt cx="2767" cy="2860"/>
          </a:xfrm>
        </p:grpSpPr>
        <p:pic>
          <p:nvPicPr>
            <p:cNvPr id="3" name="Afbeelding 2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2731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 t="5975" r="59764" b="8437"/>
            <a:stretch>
              <a:fillRect/>
            </a:stretch>
          </p:blipFill>
          <p:spPr bwMode="auto">
            <a:xfrm>
              <a:off x="2924" y="11342"/>
              <a:ext cx="749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2784" y="12777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5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2745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6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4" t="6328" b="7733"/>
            <a:stretch>
              <a:fillRect/>
            </a:stretch>
          </p:blipFill>
          <p:spPr bwMode="auto">
            <a:xfrm>
              <a:off x="4488" y="11347"/>
              <a:ext cx="64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7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4329" y="12788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2559362" y="983928"/>
            <a:ext cx="61976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papier                                                </a:t>
            </a:r>
            <a:r>
              <a:rPr lang="nl-NL" sz="2400" dirty="0">
                <a:solidFill>
                  <a:schemeClr val="bg1"/>
                </a:solidFill>
              </a:rPr>
              <a:t>vloeistofniveau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				</a:t>
            </a:r>
            <a:r>
              <a:rPr lang="nl-NL" sz="2400" dirty="0">
                <a:solidFill>
                  <a:schemeClr val="bg1"/>
                </a:solidFill>
              </a:rPr>
              <a:t>                                 gescheiden </a:t>
            </a:r>
          </a:p>
          <a:p>
            <a:r>
              <a:rPr lang="nl-NL" sz="2400" dirty="0">
                <a:solidFill>
                  <a:schemeClr val="bg1"/>
                </a:solidFill>
              </a:rPr>
              <a:t>				                                 bestanddelen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				                                 van de inkt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/>
          </a:p>
          <a:p>
            <a:endParaRPr lang="nl-NL" sz="3600" dirty="0"/>
          </a:p>
          <a:p>
            <a:r>
              <a:rPr lang="nl-NL" sz="2400" dirty="0"/>
              <a:t>      inkt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148962" y="5699053"/>
            <a:ext cx="180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loopvloeistof</a:t>
            </a:r>
          </a:p>
        </p:txBody>
      </p:sp>
    </p:spTree>
    <p:extLst>
      <p:ext uri="{BB962C8B-B14F-4D97-AF65-F5344CB8AC3E}">
        <p14:creationId xmlns:p14="http://schemas.microsoft.com/office/powerpoint/2010/main" val="23562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1907704" y="836712"/>
            <a:ext cx="5256584" cy="5433255"/>
            <a:chOff x="2620" y="11342"/>
            <a:chExt cx="2767" cy="2860"/>
          </a:xfrm>
        </p:grpSpPr>
        <p:pic>
          <p:nvPicPr>
            <p:cNvPr id="3" name="Afbeelding 2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2731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 t="5975" r="59764" b="8437"/>
            <a:stretch>
              <a:fillRect/>
            </a:stretch>
          </p:blipFill>
          <p:spPr bwMode="auto">
            <a:xfrm>
              <a:off x="2924" y="11342"/>
              <a:ext cx="749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2784" y="12777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5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2745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6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4" t="6328" b="7733"/>
            <a:stretch>
              <a:fillRect/>
            </a:stretch>
          </p:blipFill>
          <p:spPr bwMode="auto">
            <a:xfrm>
              <a:off x="4488" y="11347"/>
              <a:ext cx="64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7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4329" y="12788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2559362" y="983928"/>
            <a:ext cx="61976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papier                                                vloeistofniveau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				                                 gescheiden </a:t>
            </a:r>
          </a:p>
          <a:p>
            <a:r>
              <a:rPr lang="nl-NL" sz="2400" dirty="0"/>
              <a:t>				                                 bestanddelen</a:t>
            </a:r>
          </a:p>
          <a:p>
            <a:r>
              <a:rPr lang="nl-NL" sz="2400" dirty="0"/>
              <a:t>				                                 van de inkt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3600" dirty="0"/>
          </a:p>
          <a:p>
            <a:r>
              <a:rPr lang="nl-NL" sz="2400" dirty="0"/>
              <a:t>      inkt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148962" y="5699053"/>
            <a:ext cx="180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loopvloeistof</a:t>
            </a:r>
          </a:p>
        </p:txBody>
      </p:sp>
    </p:spTree>
    <p:extLst>
      <p:ext uri="{BB962C8B-B14F-4D97-AF65-F5344CB8AC3E}">
        <p14:creationId xmlns:p14="http://schemas.microsoft.com/office/powerpoint/2010/main" val="19778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00C6EEC-751C-407F-83B1-45C852E62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EB54364-B0FC-4B90-9248-862FDD72C1BD}"/>
              </a:ext>
            </a:extLst>
          </p:cNvPr>
          <p:cNvSpPr txBox="1"/>
          <p:nvPr/>
        </p:nvSpPr>
        <p:spPr>
          <a:xfrm>
            <a:off x="161925" y="219075"/>
            <a:ext cx="88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				    Papierchromatografie</a:t>
            </a:r>
          </a:p>
        </p:txBody>
      </p:sp>
    </p:spTree>
    <p:extLst>
      <p:ext uri="{BB962C8B-B14F-4D97-AF65-F5344CB8AC3E}">
        <p14:creationId xmlns:p14="http://schemas.microsoft.com/office/powerpoint/2010/main" val="5323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60B57C6-B5F7-4FD6-BF60-ADB67073B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6C224A1-CCC7-4799-854B-EAC8466C3227}"/>
              </a:ext>
            </a:extLst>
          </p:cNvPr>
          <p:cNvSpPr txBox="1"/>
          <p:nvPr/>
        </p:nvSpPr>
        <p:spPr>
          <a:xfrm>
            <a:off x="161925" y="219075"/>
            <a:ext cx="88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				    Papierchromatografie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87C743-00FC-4AAA-8A23-7D530249B30D}"/>
              </a:ext>
            </a:extLst>
          </p:cNvPr>
          <p:cNvSpPr txBox="1"/>
          <p:nvPr/>
        </p:nvSpPr>
        <p:spPr>
          <a:xfrm>
            <a:off x="2428874" y="5012085"/>
            <a:ext cx="3873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mengsel    </a:t>
            </a:r>
            <a:r>
              <a:rPr lang="nl-NL" sz="1600" dirty="0" err="1"/>
              <a:t>mengsel</a:t>
            </a:r>
            <a:r>
              <a:rPr lang="nl-NL" sz="1600" dirty="0"/>
              <a:t>    zuiver    </a:t>
            </a:r>
            <a:r>
              <a:rPr lang="nl-NL" sz="1600" dirty="0" err="1"/>
              <a:t>zuiver</a:t>
            </a:r>
            <a:r>
              <a:rPr lang="nl-NL" sz="1600" dirty="0"/>
              <a:t>     </a:t>
            </a:r>
            <a:r>
              <a:rPr lang="nl-NL" sz="1600" dirty="0" err="1"/>
              <a:t>zuiver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1619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575127-A034-42D8-A199-1BA14404F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6450226" y="247802"/>
            <a:ext cx="2582563" cy="1729280"/>
          </a:xfrm>
          <a:prstGeom prst="wedgeEllipseCallout">
            <a:avLst>
              <a:gd name="adj1" fmla="val -154099"/>
              <a:gd name="adj2" fmla="val 35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Lost goed op in de loopvloeistof. </a:t>
            </a:r>
            <a:r>
              <a:rPr lang="nl-NL" dirty="0">
                <a:solidFill>
                  <a:schemeClr val="bg1"/>
                </a:solidFill>
              </a:rPr>
              <a:t>Hecht slecht aan het papier</a:t>
            </a:r>
          </a:p>
        </p:txBody>
      </p:sp>
    </p:spTree>
    <p:extLst>
      <p:ext uri="{BB962C8B-B14F-4D97-AF65-F5344CB8AC3E}">
        <p14:creationId xmlns:p14="http://schemas.microsoft.com/office/powerpoint/2010/main" val="19112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 r="73641"/>
          <a:stretch/>
        </p:blipFill>
        <p:spPr>
          <a:xfrm>
            <a:off x="322435" y="2348880"/>
            <a:ext cx="2233342" cy="53465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C668581-79B6-468B-A00A-33771F253B8C}"/>
              </a:ext>
            </a:extLst>
          </p:cNvPr>
          <p:cNvSpPr txBox="1"/>
          <p:nvPr/>
        </p:nvSpPr>
        <p:spPr>
          <a:xfrm>
            <a:off x="3491880" y="36701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cs typeface="Aharoni" panose="02010803020104030203" pitchFamily="2" charset="-79"/>
              </a:rPr>
              <a:t>Adsorptie</a:t>
            </a:r>
          </a:p>
        </p:txBody>
      </p:sp>
    </p:spTree>
    <p:extLst>
      <p:ext uri="{BB962C8B-B14F-4D97-AF65-F5344CB8AC3E}">
        <p14:creationId xmlns:p14="http://schemas.microsoft.com/office/powerpoint/2010/main" val="18288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F9D0ACC-8F7C-4076-B19A-9828CA3CB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6450226" y="247802"/>
            <a:ext cx="2582563" cy="1729280"/>
          </a:xfrm>
          <a:prstGeom prst="wedgeEllipseCallout">
            <a:avLst>
              <a:gd name="adj1" fmla="val -154099"/>
              <a:gd name="adj2" fmla="val 35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goed op in de loopvloeistof. </a:t>
            </a:r>
            <a:r>
              <a:rPr lang="nl-NL" dirty="0">
                <a:solidFill>
                  <a:srgbClr val="FF0000"/>
                </a:solidFill>
              </a:rPr>
              <a:t>Hecht slecht aan het papier.</a:t>
            </a:r>
          </a:p>
        </p:txBody>
      </p:sp>
    </p:spTree>
    <p:extLst>
      <p:ext uri="{BB962C8B-B14F-4D97-AF65-F5344CB8AC3E}">
        <p14:creationId xmlns:p14="http://schemas.microsoft.com/office/powerpoint/2010/main" val="4054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>
          <a:xfrm>
            <a:off x="6572251" y="2335429"/>
            <a:ext cx="2460538" cy="2075934"/>
          </a:xfrm>
          <a:prstGeom prst="wedgeEllipseCallout">
            <a:avLst>
              <a:gd name="adj1" fmla="val -88244"/>
              <a:gd name="adj2" fmla="val 476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Lost slecht op in de loopvloeistof. </a:t>
            </a:r>
            <a:r>
              <a:rPr lang="nl-NL" dirty="0">
                <a:solidFill>
                  <a:schemeClr val="bg1"/>
                </a:solidFill>
              </a:rPr>
              <a:t>Hecht goed aan het papier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584409-7CCB-4A11-A799-D031110D4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6450226" y="247802"/>
            <a:ext cx="2582563" cy="1729280"/>
          </a:xfrm>
          <a:prstGeom prst="wedgeEllipseCallout">
            <a:avLst>
              <a:gd name="adj1" fmla="val -154099"/>
              <a:gd name="adj2" fmla="val 35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goed op in de loopvloeistof. Hecht slecht aan het papier.</a:t>
            </a:r>
          </a:p>
        </p:txBody>
      </p:sp>
    </p:spTree>
    <p:extLst>
      <p:ext uri="{BB962C8B-B14F-4D97-AF65-F5344CB8AC3E}">
        <p14:creationId xmlns:p14="http://schemas.microsoft.com/office/powerpoint/2010/main" val="7949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7361"/>
            <a:ext cx="4143375" cy="3980535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>
          <a:xfrm>
            <a:off x="6572251" y="2335429"/>
            <a:ext cx="2460538" cy="2075934"/>
          </a:xfrm>
          <a:prstGeom prst="wedgeEllipseCallout">
            <a:avLst>
              <a:gd name="adj1" fmla="val -88244"/>
              <a:gd name="adj2" fmla="val 476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slecht op in de loopvloeistof. </a:t>
            </a:r>
            <a:r>
              <a:rPr lang="nl-NL" dirty="0">
                <a:solidFill>
                  <a:srgbClr val="FF0000"/>
                </a:solidFill>
              </a:rPr>
              <a:t>Hecht goed aan het papier.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F2533F-18DB-45FF-BDB9-E772D6CE3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6450226" y="247802"/>
            <a:ext cx="2582563" cy="1729280"/>
          </a:xfrm>
          <a:prstGeom prst="wedgeEllipseCallout">
            <a:avLst>
              <a:gd name="adj1" fmla="val -154099"/>
              <a:gd name="adj2" fmla="val 35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Lost goed op in de loopvloeistof.    Hecht slecht aan het papier.</a:t>
            </a:r>
          </a:p>
        </p:txBody>
      </p:sp>
    </p:spTree>
    <p:extLst>
      <p:ext uri="{BB962C8B-B14F-4D97-AF65-F5344CB8AC3E}">
        <p14:creationId xmlns:p14="http://schemas.microsoft.com/office/powerpoint/2010/main" val="3326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E19564-1908-4F27-9F44-84FE8BF4A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9999" y="957600"/>
            <a:ext cx="4143375" cy="5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ACCA4BD-8D1B-4115-9335-D4758F76F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30000" y="957600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8064EB17-7079-409D-AFA0-C14B6C208D03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CAABFD9-5837-499B-9832-7CF4005E12D2}"/>
              </a:ext>
            </a:extLst>
          </p:cNvPr>
          <p:cNvSpPr txBox="1"/>
          <p:nvPr/>
        </p:nvSpPr>
        <p:spPr>
          <a:xfrm>
            <a:off x="6614727" y="1248033"/>
            <a:ext cx="168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vloeistofniveau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51746D-F99D-4324-B628-815BA8E4B3B6}"/>
              </a:ext>
            </a:extLst>
          </p:cNvPr>
          <p:cNvSpPr txBox="1"/>
          <p:nvPr/>
        </p:nvSpPr>
        <p:spPr>
          <a:xfrm>
            <a:off x="6656077" y="4955745"/>
            <a:ext cx="8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startlijn</a:t>
            </a:r>
          </a:p>
        </p:txBody>
      </p:sp>
    </p:spTree>
    <p:extLst>
      <p:ext uri="{BB962C8B-B14F-4D97-AF65-F5344CB8AC3E}">
        <p14:creationId xmlns:p14="http://schemas.microsoft.com/office/powerpoint/2010/main" val="8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FDE0B00-FF23-4307-AFCF-2CFB2A417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keraccolade 10"/>
          <p:cNvSpPr/>
          <p:nvPr/>
        </p:nvSpPr>
        <p:spPr>
          <a:xfrm>
            <a:off x="2607276" y="3076832"/>
            <a:ext cx="259492" cy="206357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3FA2DEF-5DC2-4891-9ACB-831FE7EB0911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24820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8C8DF6D-53A7-49E9-9067-A21FE473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keraccolade 10"/>
          <p:cNvSpPr/>
          <p:nvPr/>
        </p:nvSpPr>
        <p:spPr>
          <a:xfrm>
            <a:off x="2607276" y="3076832"/>
            <a:ext cx="259492" cy="206357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714499" y="3923956"/>
            <a:ext cx="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1EF2AAC-303D-4DFD-888C-0C6B0CFC935D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3738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81CE5A3-10A1-43B3-B064-B45AB58FC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keraccolade 10"/>
          <p:cNvSpPr/>
          <p:nvPr/>
        </p:nvSpPr>
        <p:spPr>
          <a:xfrm>
            <a:off x="2607276" y="3076832"/>
            <a:ext cx="259492" cy="206357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Linkeraccolade 11"/>
          <p:cNvSpPr/>
          <p:nvPr/>
        </p:nvSpPr>
        <p:spPr>
          <a:xfrm flipH="1">
            <a:off x="3200398" y="1530000"/>
            <a:ext cx="259493" cy="3600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714499" y="3923956"/>
            <a:ext cx="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0260973-3FF4-4051-8737-D0E317F5FA35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32611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A020E64A-D975-4C9A-BB8D-D4282940C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keraccolade 10"/>
          <p:cNvSpPr/>
          <p:nvPr/>
        </p:nvSpPr>
        <p:spPr>
          <a:xfrm>
            <a:off x="2607276" y="3076832"/>
            <a:ext cx="259492" cy="206357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Linkeraccolade 11"/>
          <p:cNvSpPr/>
          <p:nvPr/>
        </p:nvSpPr>
        <p:spPr>
          <a:xfrm flipH="1">
            <a:off x="3200398" y="1530000"/>
            <a:ext cx="259493" cy="3600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714499" y="3923956"/>
            <a:ext cx="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96963" y="3145334"/>
            <a:ext cx="93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10,1 cm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90455AB-8B4E-4C7B-8810-ECDA1449D7D8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15762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EA0AF6CE-E71C-4760-8477-102019FBA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keraccolade 10"/>
          <p:cNvSpPr/>
          <p:nvPr/>
        </p:nvSpPr>
        <p:spPr>
          <a:xfrm>
            <a:off x="2607276" y="3076832"/>
            <a:ext cx="259492" cy="206357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Linkeraccolade 11"/>
          <p:cNvSpPr/>
          <p:nvPr/>
        </p:nvSpPr>
        <p:spPr>
          <a:xfrm flipH="1">
            <a:off x="3200398" y="1530000"/>
            <a:ext cx="259493" cy="3600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714499" y="3923956"/>
            <a:ext cx="93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5,8 cm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496963" y="3145334"/>
            <a:ext cx="93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10,1 cm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D3652A6-0D71-487A-957B-3C4D26455C11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58E2E43-6CA8-4367-B8F2-C9F54457756E}"/>
              </a:ext>
            </a:extLst>
          </p:cNvPr>
          <p:cNvSpPr txBox="1"/>
          <p:nvPr/>
        </p:nvSpPr>
        <p:spPr>
          <a:xfrm>
            <a:off x="284204" y="5782962"/>
            <a:ext cx="607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Rf-waarde:     </a:t>
            </a:r>
            <a:r>
              <a:rPr lang="nl-NL" dirty="0">
                <a:solidFill>
                  <a:srgbClr val="FF0000"/>
                </a:solidFill>
              </a:rPr>
              <a:t>5,8/10,1 = 0,57</a:t>
            </a:r>
          </a:p>
        </p:txBody>
      </p:sp>
    </p:spTree>
    <p:extLst>
      <p:ext uri="{BB962C8B-B14F-4D97-AF65-F5344CB8AC3E}">
        <p14:creationId xmlns:p14="http://schemas.microsoft.com/office/powerpoint/2010/main" val="29141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 r="49846"/>
          <a:stretch/>
        </p:blipFill>
        <p:spPr>
          <a:xfrm>
            <a:off x="322435" y="2348880"/>
            <a:ext cx="4249566" cy="53465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EC349D3-A346-48F2-BBD4-4570319DC833}"/>
              </a:ext>
            </a:extLst>
          </p:cNvPr>
          <p:cNvSpPr txBox="1"/>
          <p:nvPr/>
        </p:nvSpPr>
        <p:spPr>
          <a:xfrm>
            <a:off x="3491880" y="36701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cs typeface="Aharoni" panose="02010803020104030203" pitchFamily="2" charset="-79"/>
              </a:rPr>
              <a:t>Adsorptie</a:t>
            </a:r>
          </a:p>
        </p:txBody>
      </p:sp>
    </p:spTree>
    <p:extLst>
      <p:ext uri="{BB962C8B-B14F-4D97-AF65-F5344CB8AC3E}">
        <p14:creationId xmlns:p14="http://schemas.microsoft.com/office/powerpoint/2010/main" val="20087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47D7703-7331-4EAA-B405-F43CCC30E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keraccolade 13"/>
          <p:cNvSpPr/>
          <p:nvPr/>
        </p:nvSpPr>
        <p:spPr>
          <a:xfrm>
            <a:off x="3972698" y="3032318"/>
            <a:ext cx="216240" cy="2108093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CC6DC69-C5FC-4451-9839-14B73E6CA6DC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37890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E4ABAD5-EE36-4E14-9B01-401BD336D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keraccolade 13"/>
          <p:cNvSpPr/>
          <p:nvPr/>
        </p:nvSpPr>
        <p:spPr>
          <a:xfrm>
            <a:off x="3972698" y="3032318"/>
            <a:ext cx="216240" cy="2108093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101546" y="3818238"/>
            <a:ext cx="10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6,2 cm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32FE7AA-763C-449D-A79B-E792CC88192D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11016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05E9885-AD25-4DD3-A86E-93B3D4AAF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keraccolade 12"/>
          <p:cNvSpPr/>
          <p:nvPr/>
        </p:nvSpPr>
        <p:spPr>
          <a:xfrm flipH="1">
            <a:off x="4695567" y="1332000"/>
            <a:ext cx="211994" cy="3816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inkeraccolade 13"/>
          <p:cNvSpPr/>
          <p:nvPr/>
        </p:nvSpPr>
        <p:spPr>
          <a:xfrm>
            <a:off x="3972698" y="3032318"/>
            <a:ext cx="216240" cy="2108093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101546" y="3818238"/>
            <a:ext cx="10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6,2 cm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6E25AE-0E88-4FF8-A32F-B71941AF9A1B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41345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285811-3887-4607-A09E-E150AF3FE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keraccolade 12"/>
          <p:cNvSpPr/>
          <p:nvPr/>
        </p:nvSpPr>
        <p:spPr>
          <a:xfrm flipH="1">
            <a:off x="4695567" y="1332000"/>
            <a:ext cx="211994" cy="3816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inkeraccolade 13"/>
          <p:cNvSpPr/>
          <p:nvPr/>
        </p:nvSpPr>
        <p:spPr>
          <a:xfrm>
            <a:off x="3972698" y="3032318"/>
            <a:ext cx="216240" cy="2108093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016841" y="2985528"/>
            <a:ext cx="10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10,8 cm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01546" y="3818238"/>
            <a:ext cx="10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6,2 cm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07C7A6-0303-4B06-9ED4-E69F32D48A53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31142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8D3399-60F5-417B-81DA-CDEA70566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keraccolade 12"/>
          <p:cNvSpPr/>
          <p:nvPr/>
        </p:nvSpPr>
        <p:spPr>
          <a:xfrm flipH="1">
            <a:off x="4695567" y="1332000"/>
            <a:ext cx="211994" cy="3816000"/>
          </a:xfrm>
          <a:prstGeom prst="leftBrace">
            <a:avLst/>
          </a:prstGeom>
          <a:ln w="22225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inkeraccolade 13"/>
          <p:cNvSpPr/>
          <p:nvPr/>
        </p:nvSpPr>
        <p:spPr>
          <a:xfrm>
            <a:off x="3972698" y="3032318"/>
            <a:ext cx="216240" cy="2108093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284204" y="5782962"/>
            <a:ext cx="607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Rf-waarde:     </a:t>
            </a:r>
            <a:r>
              <a:rPr lang="nl-NL" dirty="0">
                <a:solidFill>
                  <a:schemeClr val="bg1"/>
                </a:solidFill>
              </a:rPr>
              <a:t>5,8/10,1 = 0,57 </a:t>
            </a:r>
            <a:r>
              <a:rPr lang="nl-NL" dirty="0"/>
              <a:t>     </a:t>
            </a:r>
            <a:r>
              <a:rPr lang="nl-NL" dirty="0">
                <a:solidFill>
                  <a:srgbClr val="FF0000"/>
                </a:solidFill>
              </a:rPr>
              <a:t>6,2/10,8 = 0,57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016841" y="2985528"/>
            <a:ext cx="10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10,8 cm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01546" y="3818238"/>
            <a:ext cx="108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6,2 cm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2199899-B22E-44BE-9096-4E6366C93068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1758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8D3399-60F5-417B-81DA-CDEA70566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6"/>
          <a:stretch/>
        </p:blipFill>
        <p:spPr>
          <a:xfrm>
            <a:off x="2428874" y="958675"/>
            <a:ext cx="4143375" cy="5486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00" y="1501200"/>
            <a:ext cx="4143375" cy="3980535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434280" y="1248033"/>
            <a:ext cx="4180446" cy="321276"/>
          </a:xfrm>
          <a:custGeom>
            <a:avLst/>
            <a:gdLst>
              <a:gd name="connsiteX0" fmla="*/ 0 w 3361038"/>
              <a:gd name="connsiteY0" fmla="*/ 74141 h 235637"/>
              <a:gd name="connsiteX1" fmla="*/ 135925 w 3361038"/>
              <a:gd name="connsiteY1" fmla="*/ 111211 h 235637"/>
              <a:gd name="connsiteX2" fmla="*/ 172995 w 3361038"/>
              <a:gd name="connsiteY2" fmla="*/ 123568 h 235637"/>
              <a:gd name="connsiteX3" fmla="*/ 284206 w 3361038"/>
              <a:gd name="connsiteY3" fmla="*/ 185351 h 235637"/>
              <a:gd name="connsiteX4" fmla="*/ 729049 w 3361038"/>
              <a:gd name="connsiteY4" fmla="*/ 210065 h 235637"/>
              <a:gd name="connsiteX5" fmla="*/ 766119 w 3361038"/>
              <a:gd name="connsiteY5" fmla="*/ 234778 h 235637"/>
              <a:gd name="connsiteX6" fmla="*/ 914400 w 3361038"/>
              <a:gd name="connsiteY6" fmla="*/ 197708 h 235637"/>
              <a:gd name="connsiteX7" fmla="*/ 1000898 w 3361038"/>
              <a:gd name="connsiteY7" fmla="*/ 185351 h 235637"/>
              <a:gd name="connsiteX8" fmla="*/ 1173892 w 3361038"/>
              <a:gd name="connsiteY8" fmla="*/ 172995 h 235637"/>
              <a:gd name="connsiteX9" fmla="*/ 1260390 w 3361038"/>
              <a:gd name="connsiteY9" fmla="*/ 185351 h 235637"/>
              <a:gd name="connsiteX10" fmla="*/ 1322173 w 3361038"/>
              <a:gd name="connsiteY10" fmla="*/ 172995 h 235637"/>
              <a:gd name="connsiteX11" fmla="*/ 1359244 w 3361038"/>
              <a:gd name="connsiteY11" fmla="*/ 148281 h 235637"/>
              <a:gd name="connsiteX12" fmla="*/ 1470454 w 3361038"/>
              <a:gd name="connsiteY12" fmla="*/ 111211 h 235637"/>
              <a:gd name="connsiteX13" fmla="*/ 1532238 w 3361038"/>
              <a:gd name="connsiteY13" fmla="*/ 49427 h 235637"/>
              <a:gd name="connsiteX14" fmla="*/ 1581665 w 3361038"/>
              <a:gd name="connsiteY14" fmla="*/ 61784 h 235637"/>
              <a:gd name="connsiteX15" fmla="*/ 1902941 w 3361038"/>
              <a:gd name="connsiteY15" fmla="*/ 49427 h 235637"/>
              <a:gd name="connsiteX16" fmla="*/ 1977081 w 3361038"/>
              <a:gd name="connsiteY16" fmla="*/ 37070 h 235637"/>
              <a:gd name="connsiteX17" fmla="*/ 2347784 w 3361038"/>
              <a:gd name="connsiteY17" fmla="*/ 24714 h 235637"/>
              <a:gd name="connsiteX18" fmla="*/ 2397211 w 3361038"/>
              <a:gd name="connsiteY18" fmla="*/ 12357 h 235637"/>
              <a:gd name="connsiteX19" fmla="*/ 2434281 w 3361038"/>
              <a:gd name="connsiteY19" fmla="*/ 0 h 235637"/>
              <a:gd name="connsiteX20" fmla="*/ 2594919 w 3361038"/>
              <a:gd name="connsiteY20" fmla="*/ 12357 h 235637"/>
              <a:gd name="connsiteX21" fmla="*/ 2631990 w 3361038"/>
              <a:gd name="connsiteY21" fmla="*/ 24714 h 235637"/>
              <a:gd name="connsiteX22" fmla="*/ 2755557 w 3361038"/>
              <a:gd name="connsiteY22" fmla="*/ 74141 h 235637"/>
              <a:gd name="connsiteX23" fmla="*/ 3039763 w 3361038"/>
              <a:gd name="connsiteY23" fmla="*/ 98854 h 235637"/>
              <a:gd name="connsiteX24" fmla="*/ 3113903 w 3361038"/>
              <a:gd name="connsiteY24" fmla="*/ 123568 h 235637"/>
              <a:gd name="connsiteX25" fmla="*/ 3361038 w 3361038"/>
              <a:gd name="connsiteY25" fmla="*/ 135924 h 23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61038" h="235637">
                <a:moveTo>
                  <a:pt x="0" y="74141"/>
                </a:moveTo>
                <a:cubicBezTo>
                  <a:pt x="87328" y="91605"/>
                  <a:pt x="41860" y="79856"/>
                  <a:pt x="135925" y="111211"/>
                </a:cubicBezTo>
                <a:cubicBezTo>
                  <a:pt x="148282" y="115330"/>
                  <a:pt x="162157" y="116343"/>
                  <a:pt x="172995" y="123568"/>
                </a:cubicBezTo>
                <a:cubicBezTo>
                  <a:pt x="205905" y="145508"/>
                  <a:pt x="241791" y="178826"/>
                  <a:pt x="284206" y="185351"/>
                </a:cubicBezTo>
                <a:cubicBezTo>
                  <a:pt x="406990" y="204241"/>
                  <a:pt x="644527" y="206814"/>
                  <a:pt x="729049" y="210065"/>
                </a:cubicBezTo>
                <a:cubicBezTo>
                  <a:pt x="741406" y="218303"/>
                  <a:pt x="751359" y="233138"/>
                  <a:pt x="766119" y="234778"/>
                </a:cubicBezTo>
                <a:cubicBezTo>
                  <a:pt x="827391" y="241586"/>
                  <a:pt x="856589" y="205967"/>
                  <a:pt x="914400" y="197708"/>
                </a:cubicBezTo>
                <a:cubicBezTo>
                  <a:pt x="943233" y="193589"/>
                  <a:pt x="971904" y="188112"/>
                  <a:pt x="1000898" y="185351"/>
                </a:cubicBezTo>
                <a:cubicBezTo>
                  <a:pt x="1058449" y="179870"/>
                  <a:pt x="1116227" y="177114"/>
                  <a:pt x="1173892" y="172995"/>
                </a:cubicBezTo>
                <a:cubicBezTo>
                  <a:pt x="1266227" y="142217"/>
                  <a:pt x="1145872" y="172626"/>
                  <a:pt x="1260390" y="185351"/>
                </a:cubicBezTo>
                <a:cubicBezTo>
                  <a:pt x="1281264" y="187670"/>
                  <a:pt x="1301579" y="177114"/>
                  <a:pt x="1322173" y="172995"/>
                </a:cubicBezTo>
                <a:cubicBezTo>
                  <a:pt x="1334530" y="164757"/>
                  <a:pt x="1345155" y="152977"/>
                  <a:pt x="1359244" y="148281"/>
                </a:cubicBezTo>
                <a:cubicBezTo>
                  <a:pt x="1492429" y="103885"/>
                  <a:pt x="1386222" y="167365"/>
                  <a:pt x="1470454" y="111211"/>
                </a:cubicBezTo>
                <a:cubicBezTo>
                  <a:pt x="1484328" y="90401"/>
                  <a:pt x="1501889" y="53763"/>
                  <a:pt x="1532238" y="49427"/>
                </a:cubicBezTo>
                <a:cubicBezTo>
                  <a:pt x="1549050" y="47025"/>
                  <a:pt x="1565189" y="57665"/>
                  <a:pt x="1581665" y="61784"/>
                </a:cubicBezTo>
                <a:cubicBezTo>
                  <a:pt x="1688757" y="57665"/>
                  <a:pt x="1795979" y="56112"/>
                  <a:pt x="1902941" y="49427"/>
                </a:cubicBezTo>
                <a:cubicBezTo>
                  <a:pt x="1927946" y="47864"/>
                  <a:pt x="1952065" y="38460"/>
                  <a:pt x="1977081" y="37070"/>
                </a:cubicBezTo>
                <a:cubicBezTo>
                  <a:pt x="2100527" y="30212"/>
                  <a:pt x="2224216" y="28833"/>
                  <a:pt x="2347784" y="24714"/>
                </a:cubicBezTo>
                <a:cubicBezTo>
                  <a:pt x="2364260" y="20595"/>
                  <a:pt x="2380882" y="17023"/>
                  <a:pt x="2397211" y="12357"/>
                </a:cubicBezTo>
                <a:cubicBezTo>
                  <a:pt x="2409735" y="8779"/>
                  <a:pt x="2421256" y="0"/>
                  <a:pt x="2434281" y="0"/>
                </a:cubicBezTo>
                <a:cubicBezTo>
                  <a:pt x="2487985" y="0"/>
                  <a:pt x="2541373" y="8238"/>
                  <a:pt x="2594919" y="12357"/>
                </a:cubicBezTo>
                <a:cubicBezTo>
                  <a:pt x="2607276" y="16476"/>
                  <a:pt x="2620018" y="19583"/>
                  <a:pt x="2631990" y="24714"/>
                </a:cubicBezTo>
                <a:cubicBezTo>
                  <a:pt x="2671753" y="41755"/>
                  <a:pt x="2710561" y="70927"/>
                  <a:pt x="2755557" y="74141"/>
                </a:cubicBezTo>
                <a:cubicBezTo>
                  <a:pt x="2965756" y="89154"/>
                  <a:pt x="2871094" y="80113"/>
                  <a:pt x="3039763" y="98854"/>
                </a:cubicBezTo>
                <a:lnTo>
                  <a:pt x="3113903" y="123568"/>
                </a:lnTo>
                <a:cubicBezTo>
                  <a:pt x="3217396" y="158066"/>
                  <a:pt x="3137978" y="135924"/>
                  <a:pt x="3361038" y="1359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471351" y="5140411"/>
            <a:ext cx="4143375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284204" y="5782962"/>
            <a:ext cx="607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Rf-waarde:     5,8/10,1 = </a:t>
            </a:r>
            <a:r>
              <a:rPr lang="nl-NL" dirty="0">
                <a:solidFill>
                  <a:srgbClr val="FF0000"/>
                </a:solidFill>
              </a:rPr>
              <a:t>0,57</a:t>
            </a:r>
            <a:r>
              <a:rPr lang="nl-NL" dirty="0"/>
              <a:t>      6,2/10,8 = </a:t>
            </a:r>
            <a:r>
              <a:rPr lang="nl-NL" dirty="0">
                <a:solidFill>
                  <a:srgbClr val="FF0000"/>
                </a:solidFill>
              </a:rPr>
              <a:t>0,57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2199899-B22E-44BE-9096-4E6366C93068}"/>
              </a:ext>
            </a:extLst>
          </p:cNvPr>
          <p:cNvSpPr txBox="1"/>
          <p:nvPr/>
        </p:nvSpPr>
        <p:spPr>
          <a:xfrm>
            <a:off x="716691" y="257108"/>
            <a:ext cx="663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 Rf-waarde van de gele kleurstof </a:t>
            </a:r>
          </a:p>
        </p:txBody>
      </p:sp>
    </p:spTree>
    <p:extLst>
      <p:ext uri="{BB962C8B-B14F-4D97-AF65-F5344CB8AC3E}">
        <p14:creationId xmlns:p14="http://schemas.microsoft.com/office/powerpoint/2010/main" val="27969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2076"/>
          <a:stretch/>
        </p:blipFill>
        <p:spPr bwMode="auto">
          <a:xfrm>
            <a:off x="0" y="929482"/>
            <a:ext cx="3546764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"/>
          <a:stretch/>
        </p:blipFill>
        <p:spPr bwMode="auto">
          <a:xfrm>
            <a:off x="5345546" y="929482"/>
            <a:ext cx="3798454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C02CEE-874D-AEEB-12B9-78A3E5AE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48" y="109057"/>
            <a:ext cx="4666491" cy="66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7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 r="24350"/>
          <a:stretch/>
        </p:blipFill>
        <p:spPr>
          <a:xfrm>
            <a:off x="322435" y="2348880"/>
            <a:ext cx="6409806" cy="53465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B6C4FEB-EEFC-4787-AB41-12AB5189160B}"/>
              </a:ext>
            </a:extLst>
          </p:cNvPr>
          <p:cNvSpPr txBox="1"/>
          <p:nvPr/>
        </p:nvSpPr>
        <p:spPr>
          <a:xfrm>
            <a:off x="3491880" y="36701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cs typeface="Aharoni" panose="02010803020104030203" pitchFamily="2" charset="-79"/>
              </a:rPr>
              <a:t>Adsorptie</a:t>
            </a:r>
          </a:p>
        </p:txBody>
      </p:sp>
    </p:spTree>
    <p:extLst>
      <p:ext uri="{BB962C8B-B14F-4D97-AF65-F5344CB8AC3E}">
        <p14:creationId xmlns:p14="http://schemas.microsoft.com/office/powerpoint/2010/main" val="26585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/>
          <a:stretch/>
        </p:blipFill>
        <p:spPr>
          <a:xfrm>
            <a:off x="322434" y="2348880"/>
            <a:ext cx="8472941" cy="534659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714000" y="5790379"/>
            <a:ext cx="21602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bij filtreren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79E4BC-7910-4516-96BE-3E88952F3C1B}"/>
              </a:ext>
            </a:extLst>
          </p:cNvPr>
          <p:cNvSpPr txBox="1"/>
          <p:nvPr/>
        </p:nvSpPr>
        <p:spPr>
          <a:xfrm>
            <a:off x="3491880" y="36701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cs typeface="Aharoni" panose="02010803020104030203" pitchFamily="2" charset="-79"/>
              </a:rPr>
              <a:t>Adsorptie</a:t>
            </a:r>
          </a:p>
        </p:txBody>
      </p:sp>
    </p:spTree>
    <p:extLst>
      <p:ext uri="{BB962C8B-B14F-4D97-AF65-F5344CB8AC3E}">
        <p14:creationId xmlns:p14="http://schemas.microsoft.com/office/powerpoint/2010/main" val="39929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5094"/>
            <a:ext cx="6120680" cy="61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1925" y="219075"/>
            <a:ext cx="88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Papierchromatografie</a:t>
            </a:r>
          </a:p>
        </p:txBody>
      </p:sp>
    </p:spTree>
    <p:extLst>
      <p:ext uri="{BB962C8B-B14F-4D97-AF65-F5344CB8AC3E}">
        <p14:creationId xmlns:p14="http://schemas.microsoft.com/office/powerpoint/2010/main" val="5745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1925" y="219075"/>
            <a:ext cx="885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Papierchromatografie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17E29-7DF9-4F51-8584-C202E5C2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549445" cy="49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152"/>
            <a:ext cx="9252520" cy="69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316</Words>
  <Application>Microsoft Office PowerPoint</Application>
  <PresentationFormat>Diavoorstelling (4:3)</PresentationFormat>
  <Paragraphs>90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20</cp:revision>
  <dcterms:created xsi:type="dcterms:W3CDTF">2018-06-20T09:52:01Z</dcterms:created>
  <dcterms:modified xsi:type="dcterms:W3CDTF">2023-02-12T12:12:03Z</dcterms:modified>
</cp:coreProperties>
</file>